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4"/>
  </p:sldMasterIdLst>
  <p:notesMasterIdLst>
    <p:notesMasterId r:id="rId27"/>
  </p:notesMasterIdLst>
  <p:sldIdLst>
    <p:sldId id="256" r:id="rId5"/>
    <p:sldId id="449" r:id="rId6"/>
    <p:sldId id="349" r:id="rId7"/>
    <p:sldId id="350" r:id="rId8"/>
    <p:sldId id="352" r:id="rId9"/>
    <p:sldId id="354" r:id="rId10"/>
    <p:sldId id="363" r:id="rId11"/>
    <p:sldId id="438" r:id="rId12"/>
    <p:sldId id="366" r:id="rId13"/>
    <p:sldId id="348" r:id="rId14"/>
    <p:sldId id="368" r:id="rId15"/>
    <p:sldId id="369" r:id="rId16"/>
    <p:sldId id="370" r:id="rId17"/>
    <p:sldId id="365" r:id="rId18"/>
    <p:sldId id="450" r:id="rId19"/>
    <p:sldId id="451" r:id="rId20"/>
    <p:sldId id="452" r:id="rId21"/>
    <p:sldId id="454" r:id="rId22"/>
    <p:sldId id="453" r:id="rId23"/>
    <p:sldId id="457" r:id="rId24"/>
    <p:sldId id="455" r:id="rId25"/>
    <p:sldId id="4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0" autoAdjust="0"/>
    <p:restoredTop sz="92480" autoAdjust="0"/>
  </p:normalViewPr>
  <p:slideViewPr>
    <p:cSldViewPr snapToGrid="0" snapToObjects="1">
      <p:cViewPr varScale="1">
        <p:scale>
          <a:sx n="75" d="100"/>
          <a:sy n="75" d="100"/>
        </p:scale>
        <p:origin x="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8A3E5-BE51-4053-B3A1-13E726C2607C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3F7EB-B1C7-4B42-B9B2-09CB6CDA9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3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6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3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19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06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EC816-5DC1-67CB-4E8E-020C2439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DE97B-E404-4615-5B76-C39DA47F7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88A76-63F8-0B6C-5EBA-9E0D2D84D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A4203-18AB-95D3-17A4-CFFABB95A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7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51EF-DEB3-AADE-0F07-DE6405CC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E7CE3-01AF-D9A3-2F0B-A798277A7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1599C-016B-384B-701E-F4FA1571C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27C88-6A3B-D7CE-1348-46A2CD8CD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91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51EF-DEB3-AADE-0F07-DE6405CC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E7CE3-01AF-D9A3-2F0B-A798277A7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1599C-016B-384B-701E-F4FA1571C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27C88-6A3B-D7CE-1348-46A2CD8CD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60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51EF-DEB3-AADE-0F07-DE6405CC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E7CE3-01AF-D9A3-2F0B-A798277A7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1599C-016B-384B-701E-F4FA1571C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27C88-6A3B-D7CE-1348-46A2CD8CD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66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51EF-DEB3-AADE-0F07-DE6405CC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E7CE3-01AF-D9A3-2F0B-A798277A7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1599C-016B-384B-701E-F4FA1571C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27C88-6A3B-D7CE-1348-46A2CD8CD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8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6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4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9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8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3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5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3F7EB-B1C7-4B42-B9B2-09CB6CDA9D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5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ky with white stars&#10;&#10;Description automatically generated">
            <a:extLst>
              <a:ext uri="{FF2B5EF4-FFF2-40B4-BE49-F238E27FC236}">
                <a16:creationId xmlns:a16="http://schemas.microsoft.com/office/drawing/2014/main" id="{E961B474-7327-0EF6-05D8-2B44F1BC8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43DBE756-05BD-8443-494C-984861C6FB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71BB7D-BA2A-DEFB-F5C8-C0B7B5A25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D509E-1AF8-D740-A561-D9E866D98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333" y="1249355"/>
            <a:ext cx="5139267" cy="230663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0A6C2-C104-6544-8D04-7F169391D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266" y="3839096"/>
            <a:ext cx="512969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DB4D5539-1324-C38A-CCE8-8B31A9B2B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28031" y="185979"/>
            <a:ext cx="2829373" cy="1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CF64-4656-884B-8452-4ED84699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F727A-AF4F-6D45-BB00-5837193DB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1F68-94DD-8243-86FA-7F510BE4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0BF47-BE58-688A-C64B-344DA3DAD026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8C647FD7-54DC-6686-1C8F-5D63A790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7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Cover /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3843B-5096-EB0A-B4C0-66BC7F80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D3D8F33-1C89-1098-F45A-B14622CC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553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1D98-AA98-D848-8BFF-9C0692DF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4" y="329799"/>
            <a:ext cx="9251643" cy="1009651"/>
          </a:xfrm>
        </p:spPr>
        <p:txBody>
          <a:bodyPr wrap="none" lIns="0" tIns="0" rIns="0" bIns="0" anchor="t">
            <a:noAutofit/>
          </a:bodyPr>
          <a:lstStyle>
            <a:lvl1pPr>
              <a:defRPr sz="3200" b="1" i="0">
                <a:latin typeface="Exo 2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2D80-C8BC-E745-9923-B04F53A5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4" y="1608667"/>
            <a:ext cx="11174931" cy="4613339"/>
          </a:xfrm>
        </p:spPr>
        <p:txBody>
          <a:bodyPr wrap="none" lIns="0" tIns="0" rIns="0" bIns="0">
            <a:noAutofit/>
          </a:bodyPr>
          <a:lstStyle>
            <a:lvl1pPr>
              <a:defRPr sz="1800">
                <a:latin typeface="Montserrat" pitchFamily="2" charset="77"/>
              </a:defRPr>
            </a:lvl1pPr>
            <a:lvl2pPr>
              <a:defRPr sz="1800">
                <a:latin typeface="Montserrat" pitchFamily="2" charset="77"/>
              </a:defRPr>
            </a:lvl2pPr>
            <a:lvl3pPr>
              <a:defRPr sz="1800">
                <a:latin typeface="Montserrat" pitchFamily="2" charset="77"/>
              </a:defRPr>
            </a:lvl3pPr>
            <a:lvl4pPr>
              <a:defRPr sz="1800">
                <a:latin typeface="Montserrat" pitchFamily="2" charset="77"/>
              </a:defRPr>
            </a:lvl4pPr>
            <a:lvl5pPr>
              <a:defRPr sz="1800"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1D2DF-187E-6E40-AF04-C21A6171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96F29-6668-5665-8E7A-3A00FBDA736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C068E0F-D4A7-60BD-2CFA-9ED75C64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29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>
          <a:gsLst>
            <a:gs pos="10000">
              <a:schemeClr val="accent3"/>
            </a:gs>
            <a:gs pos="10000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9B3FC84-400A-C329-0D90-EB1B9555BE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7AB92-7BD5-2045-BBCF-E01A1246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866" y="677333"/>
            <a:ext cx="10515600" cy="285273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38DC-C4C4-1F42-8199-CCA05EB59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83182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9DB52-A10E-51DC-B3E4-1D488A294EA8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solidFill>
                  <a:schemeClr val="bg1"/>
                </a:solidFill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23" name="Picture 22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C94984BE-BF1F-9509-D6D4-E0191B40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BD90324-4C92-2838-A1D2-69BF9FE2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33067"/>
            <a:ext cx="2743200" cy="365125"/>
          </a:xfrm>
        </p:spPr>
        <p:txBody>
          <a:bodyPr wrap="none" lIns="0" tIns="0" rIns="0" bIns="0" anchor="t" anchorCtr="0"/>
          <a:lstStyle>
            <a:lvl1pPr>
              <a:defRPr sz="8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7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15E2-4ECA-184E-9C94-4A010684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2" y="333565"/>
            <a:ext cx="9243777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7822-4DA7-A944-80AB-D8A755159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767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F3666-DC57-A345-9A0F-B026EDB4F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5536" y="161264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99AFE-22A8-9740-9FCB-A4D05B7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C2EE1-AA38-67F4-E03F-A71434CE984C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7" name="Picture 16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28E1E0A8-988B-94D0-280F-EF67BB2C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F24D-4D3B-EA4E-9A9C-A0C214B2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28550"/>
            <a:ext cx="9258300" cy="6323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59ECC-AA34-C540-A79A-8FF0CB04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767" y="1566577"/>
            <a:ext cx="5157787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65F3A-94B5-674D-9EA0-F3D2AF3A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767" y="221246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DBC18-A4B6-EF4C-8C42-C3DD47909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8915" y="1566577"/>
            <a:ext cx="5183188" cy="376237"/>
          </a:xfrm>
        </p:spPr>
        <p:txBody>
          <a:bodyPr anchor="t"/>
          <a:lstStyle>
            <a:lvl1pPr marL="0" indent="0">
              <a:buNone/>
              <a:defRPr sz="2200" b="1" i="0">
                <a:latin typeface="Exo 2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3364C-AE17-F441-B519-ED310712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8915" y="221246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D2626-FC45-E046-A05E-1C2332C7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58C79-F284-BBE6-49B1-B9310A6EEC9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5" name="Picture 14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59B323F-38CD-7E8C-3F96-FDC4CD1F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7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5DE1-7C9A-6647-BD17-C40D29B5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333565"/>
            <a:ext cx="9147048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0FDC0-E382-A44B-8741-FE114F44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FB649-2FAF-6976-9167-9A1C5D974504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0" name="Picture 9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B3B71E3-8E48-D48D-06AE-5C2049E9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3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12392-F3BD-6E42-B8BB-99784860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4151D-7A91-F0C2-1A91-F7A88658E52E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8" name="Picture 7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FB48BD20-D55F-ABBF-6456-6A22F59B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1A4A-548C-C64D-A4C9-28880E08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3354-FCC4-CF4F-8214-DFEC3A19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74DE7-BEBF-6940-892B-8D31C7988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740CA-045B-C042-AFC0-FF220B3E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8B9CE-EBEF-44FC-D153-AF47D27AA3BD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651CE0AC-719D-3B39-12C7-4E874ADF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7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7491-AE1E-5B4D-A8CB-A3A805F1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8A4B6-FD4B-8E4F-9072-6207883E4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740BE-2715-5A4E-A27B-ACB499156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7B712-635A-1C48-B3B1-225F46D0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936" y="6332135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60204-398A-8319-673B-BD6AFA949B1F}"/>
              </a:ext>
            </a:extLst>
          </p:cNvPr>
          <p:cNvSpPr txBox="1"/>
          <p:nvPr/>
        </p:nvSpPr>
        <p:spPr>
          <a:xfrm>
            <a:off x="495300" y="6333067"/>
            <a:ext cx="560070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>
                <a:latin typeface="Montserrat" pitchFamily="2" charset="77"/>
              </a:rPr>
              <a:t>© 2023 Final Frontier Security. All Rights Reserved.</a:t>
            </a:r>
          </a:p>
        </p:txBody>
      </p:sp>
      <p:pic>
        <p:nvPicPr>
          <p:cNvPr id="11" name="Picture 10" descr="A cartoon of a planet earth and stars&#10;&#10;Description automatically generated">
            <a:extLst>
              <a:ext uri="{FF2B5EF4-FFF2-40B4-BE49-F238E27FC236}">
                <a16:creationId xmlns:a16="http://schemas.microsoft.com/office/drawing/2014/main" id="{082215F0-4A53-53FB-9BD2-05EF670A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54" y="245738"/>
            <a:ext cx="1466376" cy="6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7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A3D46-2134-8844-B1AF-905E4817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3" y="333565"/>
            <a:ext cx="9147048" cy="100965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EB473-4900-7E49-BE7F-E480C94C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823" y="1606169"/>
            <a:ext cx="11199146" cy="4351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19306-4797-144B-B9C0-BB326B609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936" y="6340602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0F9E0D-B9E5-914F-56CF-22A7515DD39A}"/>
              </a:ext>
            </a:extLst>
          </p:cNvPr>
          <p:cNvGrpSpPr/>
          <p:nvPr/>
        </p:nvGrpSpPr>
        <p:grpSpPr>
          <a:xfrm>
            <a:off x="-1" y="0"/>
            <a:ext cx="11040256" cy="6018553"/>
            <a:chOff x="-1" y="0"/>
            <a:chExt cx="11040256" cy="60185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444605-2439-8802-7F06-B46EBED52D4C}"/>
                </a:ext>
              </a:extLst>
            </p:cNvPr>
            <p:cNvSpPr/>
            <p:nvPr userDrawn="1"/>
          </p:nvSpPr>
          <p:spPr>
            <a:xfrm>
              <a:off x="-1" y="0"/>
              <a:ext cx="74952" cy="6018553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235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0CEC31-4EC3-108D-33B8-72E2C683FCB0}"/>
                </a:ext>
              </a:extLst>
            </p:cNvPr>
            <p:cNvSpPr/>
            <p:nvPr userDrawn="1"/>
          </p:nvSpPr>
          <p:spPr>
            <a:xfrm rot="16200000">
              <a:off x="5516379" y="-5448923"/>
              <a:ext cx="74952" cy="10972800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77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Exo 2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92">
          <p15:clr>
            <a:srgbClr val="F26B43"/>
          </p15:clr>
        </p15:guide>
        <p15:guide id="4" pos="312">
          <p15:clr>
            <a:srgbClr val="F26B43"/>
          </p15:clr>
        </p15:guide>
        <p15:guide id="5" orient="horz" pos="3984">
          <p15:clr>
            <a:srgbClr val="F26B43"/>
          </p15:clr>
        </p15:guide>
        <p15:guide id="6" orient="horz" pos="3768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720">
          <p15:clr>
            <a:srgbClr val="F26B43"/>
          </p15:clr>
        </p15:guide>
        <p15:guide id="10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atellitemap.spac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n2y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lobal.com/anti-satellite-laser-test-is-successful/17857.artic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independent.co.uk/space/russia-china-attack-us-satellites-lasers-b1972406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B04B-7E36-1F4A-9549-7CA136BA9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56" y="835383"/>
            <a:ext cx="4654297" cy="3499549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00B0F0"/>
                </a:solidFill>
              </a:rPr>
              <a:t>Lecture Five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0321-0BAB-A145-9D83-82FA21EC9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21" y="4444578"/>
            <a:ext cx="4598766" cy="1185333"/>
          </a:xfrm>
        </p:spPr>
        <p:txBody>
          <a:bodyPr>
            <a:normAutofit/>
          </a:bodyPr>
          <a:lstStyle/>
          <a:p>
            <a:r>
              <a:rPr lang="en-US" dirty="0"/>
              <a:t>The State of Things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2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Guidance / Standards /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software: NASA Core Flight Executive (</a:t>
            </a:r>
            <a:r>
              <a:rPr lang="en-US" dirty="0" err="1"/>
              <a:t>cFE</a:t>
            </a:r>
            <a:r>
              <a:rPr lang="en-US" dirty="0"/>
              <a:t>), COSMOS, CESIUM</a:t>
            </a:r>
          </a:p>
          <a:p>
            <a:r>
              <a:rPr lang="en-US" dirty="0"/>
              <a:t>NIST – system overlays</a:t>
            </a:r>
          </a:p>
          <a:p>
            <a:r>
              <a:rPr lang="en-US" dirty="0"/>
              <a:t>IEEE - secure by design </a:t>
            </a:r>
            <a:r>
              <a:rPr lang="en-US" dirty="0" err="1"/>
              <a:t>pinciples</a:t>
            </a:r>
            <a:endParaRPr lang="en-US" dirty="0"/>
          </a:p>
          <a:p>
            <a:r>
              <a:rPr lang="en-US" dirty="0"/>
              <a:t>CCSDS – Architecture framework for space system design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51D13-0A23-1F96-BAD1-640340B8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45" y="4614466"/>
            <a:ext cx="5895975" cy="1219200"/>
          </a:xfrm>
          <a:prstGeom prst="rect">
            <a:avLst/>
          </a:prstGeom>
        </p:spPr>
      </p:pic>
      <p:pic>
        <p:nvPicPr>
          <p:cNvPr id="1034" name="Picture 10" descr="NIST Unveils Updated Guide to Privacy ...">
            <a:extLst>
              <a:ext uri="{FF2B5EF4-FFF2-40B4-BE49-F238E27FC236}">
                <a16:creationId xmlns:a16="http://schemas.microsoft.com/office/drawing/2014/main" id="{85B96CBA-34E9-7365-7C66-3B460580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35" y="3633503"/>
            <a:ext cx="3654294" cy="22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EEE Standards Association (IEEE SA) Logo">
            <a:extLst>
              <a:ext uri="{FF2B5EF4-FFF2-40B4-BE49-F238E27FC236}">
                <a16:creationId xmlns:a16="http://schemas.microsoft.com/office/drawing/2014/main" id="{C973F483-DDCE-CA45-7821-3152D2DF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845" y="3640295"/>
            <a:ext cx="41338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9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Law and 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International Heritage Laws</a:t>
            </a:r>
          </a:p>
          <a:p>
            <a:pPr lvl="1"/>
            <a:r>
              <a:rPr lang="en-US" dirty="0"/>
              <a:t>The Outer Space Treaty</a:t>
            </a:r>
          </a:p>
          <a:p>
            <a:pPr lvl="1"/>
            <a:r>
              <a:rPr lang="en-US" dirty="0"/>
              <a:t>The Rescue Agreement</a:t>
            </a:r>
          </a:p>
          <a:p>
            <a:pPr lvl="1"/>
            <a:r>
              <a:rPr lang="en-US" dirty="0"/>
              <a:t>The Moon Agreement</a:t>
            </a:r>
          </a:p>
          <a:p>
            <a:pPr lvl="1"/>
            <a:r>
              <a:rPr lang="en-US" dirty="0"/>
              <a:t>The Liability Convention</a:t>
            </a:r>
          </a:p>
          <a:p>
            <a:pPr lvl="1"/>
            <a:r>
              <a:rPr lang="en-US" dirty="0"/>
              <a:t>The Registration Convention</a:t>
            </a:r>
          </a:p>
          <a:p>
            <a:r>
              <a:rPr lang="en-US" dirty="0"/>
              <a:t>National Information Assurance Policy for Space Systems Used to Support National Security Missions  - CNSS 2012</a:t>
            </a:r>
          </a:p>
          <a:p>
            <a:r>
              <a:rPr lang="en-US" dirty="0"/>
              <a:t>National Space Policy Directive 5 – Whitehouse 2020</a:t>
            </a:r>
          </a:p>
          <a:p>
            <a:r>
              <a:rPr lang="en-US" dirty="0"/>
              <a:t>NIST Satellite Ground Segment: Applying the Cybersecurity Framework to Assure Satellite Command and Control – NIST 2022</a:t>
            </a:r>
          </a:p>
          <a:p>
            <a:r>
              <a:rPr lang="en-US" dirty="0"/>
              <a:t>IEEE Standards Association's Space System Cybersecurity Working Group (S2C WG)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3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Academia / Resource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Capitol University - PhD in Space Cybersecurity</a:t>
            </a:r>
          </a:p>
          <a:p>
            <a:r>
              <a:rPr lang="en-US" dirty="0"/>
              <a:t>Embry-Riddle – Bachelors in Space Operations</a:t>
            </a:r>
          </a:p>
          <a:p>
            <a:r>
              <a:rPr lang="en-US" dirty="0"/>
              <a:t>John Hopkins Engineering – Space Systems Cybersecurity Course</a:t>
            </a:r>
          </a:p>
          <a:p>
            <a:r>
              <a:rPr lang="en-US" dirty="0"/>
              <a:t>Cornell – Space cybersecurity programs being developed and courses taught</a:t>
            </a:r>
          </a:p>
          <a:p>
            <a:r>
              <a:rPr lang="en-US" dirty="0"/>
              <a:t>Space ISAC </a:t>
            </a:r>
          </a:p>
          <a:p>
            <a:r>
              <a:rPr lang="en-US" dirty="0"/>
              <a:t>Aerospace Corp Aerospace.org / SPARTA</a:t>
            </a:r>
          </a:p>
          <a:p>
            <a:r>
              <a:rPr lang="en-US" dirty="0"/>
              <a:t>NASA</a:t>
            </a:r>
          </a:p>
          <a:p>
            <a:r>
              <a:rPr lang="en-US" dirty="0"/>
              <a:t>The Aerospace Village</a:t>
            </a:r>
          </a:p>
          <a:p>
            <a:r>
              <a:rPr lang="en-US" dirty="0" err="1"/>
              <a:t>HackSpaceCon</a:t>
            </a:r>
            <a:endParaRPr lang="en-US" dirty="0"/>
          </a:p>
          <a:p>
            <a:r>
              <a:rPr lang="en-US" dirty="0" err="1"/>
              <a:t>CyberSatGov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Hack-a-Sat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696430" cy="4185347"/>
          </a:xfrm>
        </p:spPr>
        <p:txBody>
          <a:bodyPr wrap="square">
            <a:normAutofit fontScale="92500" lnSpcReduction="20000"/>
          </a:bodyPr>
          <a:lstStyle/>
          <a:p>
            <a:r>
              <a:rPr lang="en-US" dirty="0"/>
              <a:t>Hack-a-Sat is a CFT style compotation funded by the United States Department of Defense. </a:t>
            </a:r>
          </a:p>
          <a:p>
            <a:r>
              <a:rPr lang="en-US" dirty="0"/>
              <a:t>It consists of a thirty-hour qualifying round and a final competition that takes place yearly at Las Vegas during DEFCON.  The top eight teams receive $10,000 each.</a:t>
            </a:r>
          </a:p>
          <a:p>
            <a:r>
              <a:rPr lang="en-US" dirty="0"/>
              <a:t>To receive qualification event cash prizes, the top eight teams must submit technical papers to describe how they hacked the satellite. </a:t>
            </a:r>
          </a:p>
          <a:p>
            <a:r>
              <a:rPr lang="en-US" dirty="0"/>
              <a:t>Winning teams take home prize money in the ranges of $20,000-$50,0000. </a:t>
            </a:r>
          </a:p>
          <a:p>
            <a:r>
              <a:rPr lang="en-US" dirty="0"/>
              <a:t>To take home prize money, a technical paper must be submitted to describe the entire approach to winning the game. 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BE781C8-D606-C773-DE32-345F06CB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48624">
            <a:off x="7455331" y="2788221"/>
            <a:ext cx="4514850" cy="23717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has1_pink 1">
            <a:extLst>
              <a:ext uri="{FF2B5EF4-FFF2-40B4-BE49-F238E27FC236}">
                <a16:creationId xmlns:a16="http://schemas.microsoft.com/office/drawing/2014/main" id="{53A15177-AAF9-40CB-D9ED-FDE5C4D0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280739">
            <a:off x="7244018" y="824135"/>
            <a:ext cx="3000310" cy="29670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8E58C-4ED1-344D-D120-EE857BFA3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78225">
            <a:off x="6142864" y="3966847"/>
            <a:ext cx="3289160" cy="30258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Content Placeholder 3" descr="Logo, company name&#10;&#10;Description automatically generated">
            <a:extLst>
              <a:ext uri="{FF2B5EF4-FFF2-40B4-BE49-F238E27FC236}">
                <a16:creationId xmlns:a16="http://schemas.microsoft.com/office/drawing/2014/main" id="{13D85810-3CA0-13EF-ECDB-E109A70B7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125" y="2137470"/>
            <a:ext cx="3052276" cy="28824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778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BDECE-0B68-2009-547C-61767814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83BD-27ED-332D-AC60-9E9C6B0C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Customer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EE7C-9CA8-63E9-06B5-3832EC26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Military</a:t>
            </a:r>
          </a:p>
          <a:p>
            <a:r>
              <a:rPr lang="en-US" sz="2000" dirty="0"/>
              <a:t>Intelligence </a:t>
            </a:r>
          </a:p>
          <a:p>
            <a:r>
              <a:rPr lang="en-US" sz="2000" dirty="0"/>
              <a:t>Other government (weather for instance)</a:t>
            </a:r>
          </a:p>
          <a:p>
            <a:r>
              <a:rPr lang="en-US" dirty="0"/>
              <a:t>Commercial</a:t>
            </a:r>
          </a:p>
          <a:p>
            <a:pPr lvl="1"/>
            <a:r>
              <a:rPr lang="en-US" sz="2000" dirty="0"/>
              <a:t>Space-based services</a:t>
            </a:r>
          </a:p>
          <a:p>
            <a:pPr lvl="1"/>
            <a:r>
              <a:rPr lang="en-US" sz="2000" dirty="0"/>
              <a:t>Space as a Service</a:t>
            </a:r>
          </a:p>
          <a:p>
            <a:pPr lvl="1"/>
            <a:r>
              <a:rPr lang="en-US" sz="2000" dirty="0"/>
              <a:t>Hosted payloads</a:t>
            </a:r>
          </a:p>
          <a:p>
            <a:pPr lvl="1"/>
            <a:r>
              <a:rPr lang="en-US" sz="2000" dirty="0"/>
              <a:t>Satellite builders / operators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9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094F7-CCA1-F832-BCAD-30A29054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F561-594C-3E16-CB25-77BA082B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https://sagroups.ieee.org/3349/the-project/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4B39-9161-9F14-CA03-41CAA683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3" y="862129"/>
            <a:ext cx="10456445" cy="599587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85639F-8025-3CD3-2EED-E765FA34E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32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094F7-CCA1-F832-BCAD-30A29054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F561-594C-3E16-CB25-77BA082B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IEEE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BE52-61F0-3D8F-3EDD-E2ABF0E3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Intention: Secure by design </a:t>
            </a:r>
          </a:p>
          <a:p>
            <a:r>
              <a:rPr lang="en-US" dirty="0"/>
              <a:t>Based on security design principles, not technical implementations</a:t>
            </a:r>
          </a:p>
          <a:p>
            <a:r>
              <a:rPr lang="en-US" dirty="0"/>
              <a:t>CCSDS &amp; architectural concerns vs IEEE</a:t>
            </a:r>
          </a:p>
          <a:p>
            <a:r>
              <a:rPr lang="en-US" dirty="0"/>
              <a:t>Not a regulation  or standard but an international guideline</a:t>
            </a:r>
          </a:p>
          <a:p>
            <a:r>
              <a:rPr lang="en-US" dirty="0"/>
              <a:t>Papers</a:t>
            </a:r>
          </a:p>
          <a:p>
            <a:pPr lvl="1"/>
            <a:r>
              <a:rPr lang="en-US" dirty="0"/>
              <a:t>Minimum Requirements for Space </a:t>
            </a:r>
            <a:r>
              <a:rPr lang="en-US" dirty="0" err="1"/>
              <a:t>SystemCybersecurity</a:t>
            </a:r>
            <a:r>
              <a:rPr lang="en-US" dirty="0"/>
              <a:t> - Ensuring Cyber Access to Space</a:t>
            </a:r>
          </a:p>
          <a:p>
            <a:pPr lvl="1"/>
            <a:r>
              <a:rPr lang="en-US" dirty="0"/>
              <a:t>Secure-by-component: A System-of-systems Design Paradigm for Securing Space 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8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094F7-CCA1-F832-BCAD-30A29054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F561-594C-3E16-CB25-77BA082B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IEEE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BE52-61F0-3D8F-3EDD-E2ABF0E3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segment</a:t>
            </a:r>
          </a:p>
          <a:p>
            <a:r>
              <a:rPr lang="en-US" dirty="0"/>
              <a:t>Link segment</a:t>
            </a:r>
          </a:p>
          <a:p>
            <a:r>
              <a:rPr lang="en-US" dirty="0"/>
              <a:t>Space segment</a:t>
            </a:r>
          </a:p>
          <a:p>
            <a:r>
              <a:rPr lang="en-US" dirty="0"/>
              <a:t>User segment</a:t>
            </a:r>
          </a:p>
          <a:p>
            <a:r>
              <a:rPr lang="en-US" dirty="0"/>
              <a:t>Integration segment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FA5427-9F50-5DB5-DE7B-1B3A4754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49" y="1608667"/>
            <a:ext cx="6845207" cy="385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62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24E8-FBCE-0CDC-FFD9-51BB2275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43FB3-D309-2FF3-85D7-144CC1725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200" y="1608667"/>
            <a:ext cx="3650155" cy="1261949"/>
          </a:xfrm>
        </p:spPr>
        <p:txBody>
          <a:bodyPr wrap="square"/>
          <a:lstStyle/>
          <a:p>
            <a:r>
              <a:rPr lang="en-US" dirty="0"/>
              <a:t>From CISA Recommendations to Space System Operators for Improving Cybersecurity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40DAA-2AE4-6A71-5620-AAA19310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1" y="329799"/>
            <a:ext cx="6845796" cy="575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094F7-CCA1-F832-BCAD-30A29054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F561-594C-3E16-CB25-77BA082B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The IEEE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BE52-61F0-3D8F-3EDD-E2ABF0E3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3E769-C958-17BA-06D1-3309F282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63" y="902436"/>
            <a:ext cx="10465874" cy="595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3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Critical Infrastructure?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space critical infrastructure?</a:t>
            </a:r>
          </a:p>
          <a:p>
            <a:r>
              <a:rPr lang="en-US" dirty="0"/>
              <a:t>GPS?</a:t>
            </a:r>
          </a:p>
          <a:p>
            <a:r>
              <a:rPr lang="en-US" dirty="0"/>
              <a:t>Comms?</a:t>
            </a:r>
          </a:p>
          <a:p>
            <a:r>
              <a:rPr lang="en-US" dirty="0"/>
              <a:t>Its all about time. </a:t>
            </a:r>
          </a:p>
          <a:p>
            <a:r>
              <a:rPr lang="en-US" dirty="0"/>
              <a:t>Does it need to be to drive policy?</a:t>
            </a:r>
          </a:p>
          <a:p>
            <a:r>
              <a:rPr lang="en-US" dirty="0"/>
              <a:t>It should be next year (in the US) </a:t>
            </a:r>
          </a:p>
          <a:p>
            <a:pPr lvl="1"/>
            <a:r>
              <a:rPr lang="en-US" dirty="0"/>
              <a:t>Until that happens…no DHs / CISA focus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67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002E-FEFE-B220-090B-BDE30A86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Rich Purnell Maneuver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6993-A292-EADA-88B5-B164E82E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4732136" cy="4613339"/>
          </a:xfrm>
        </p:spPr>
        <p:txBody>
          <a:bodyPr wrap="square"/>
          <a:lstStyle/>
          <a:p>
            <a:r>
              <a:rPr lang="en-US" dirty="0"/>
              <a:t>Misnamed file bypasses security filters</a:t>
            </a:r>
          </a:p>
          <a:p>
            <a:r>
              <a:rPr lang="en-US" dirty="0"/>
              <a:t>Hides from people noticing</a:t>
            </a:r>
          </a:p>
        </p:txBody>
      </p:sp>
      <p:pic>
        <p:nvPicPr>
          <p:cNvPr id="3074" name="Picture 2" descr="Starring the Computer - The Martian">
            <a:extLst>
              <a:ext uri="{FF2B5EF4-FFF2-40B4-BE49-F238E27FC236}">
                <a16:creationId xmlns:a16="http://schemas.microsoft.com/office/drawing/2014/main" id="{DB50D067-F47D-412F-EFBF-E2E1BD924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36" y="1608666"/>
            <a:ext cx="6308231" cy="47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4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974B-23C7-B648-4E40-E3F16CEF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Beep </a:t>
            </a:r>
            <a:r>
              <a:rPr lang="en-US" dirty="0" err="1">
                <a:solidFill>
                  <a:srgbClr val="00B0F0"/>
                </a:solidFill>
              </a:rPr>
              <a:t>boop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C9D2-2AC3-5CBA-6874-B7DB17C83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tar Wars at 40: A Space Opera in Eight Films, Five Directors, and Two  Studios – Michael J. Cinema">
            <a:extLst>
              <a:ext uri="{FF2B5EF4-FFF2-40B4-BE49-F238E27FC236}">
                <a16:creationId xmlns:a16="http://schemas.microsoft.com/office/drawing/2014/main" id="{97737047-22A7-3201-9382-BDD95A674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2" y="1745840"/>
            <a:ext cx="97536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70A4-82BC-C036-FB12-71DAC9C5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Star Trek TNG Contagion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1BEA9-3A6E-6150-0A75-B5DD788F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25" y="1608667"/>
            <a:ext cx="5359434" cy="4613339"/>
          </a:xfrm>
        </p:spPr>
        <p:txBody>
          <a:bodyPr wrap="square"/>
          <a:lstStyle/>
          <a:p>
            <a:r>
              <a:rPr lang="en-US" dirty="0"/>
              <a:t>Responds to a SOS</a:t>
            </a:r>
          </a:p>
          <a:p>
            <a:r>
              <a:rPr lang="en-US" dirty="0"/>
              <a:t>Finds a partially destroyed ship and a disabled enemy ship</a:t>
            </a:r>
          </a:p>
          <a:p>
            <a:r>
              <a:rPr lang="en-US" dirty="0"/>
              <a:t>Downloads ships log from damaged ship</a:t>
            </a:r>
          </a:p>
          <a:p>
            <a:r>
              <a:rPr lang="en-US" dirty="0"/>
              <a:t>Starts having malfunctions</a:t>
            </a:r>
          </a:p>
          <a:p>
            <a:r>
              <a:rPr lang="en-US" dirty="0"/>
              <a:t>Determine that a probe from a long gone but very advanced civilization scanned and began reprogramming the damaged ship’s computer and the enemy computer in its own image</a:t>
            </a:r>
          </a:p>
          <a:p>
            <a:r>
              <a:rPr lang="en-US" dirty="0"/>
              <a:t>May seem ridiculous but….FPGA’s are a thing</a:t>
            </a:r>
          </a:p>
          <a:p>
            <a:r>
              <a:rPr lang="en-US" dirty="0"/>
              <a:t>And post quantum compute makes brute force probably trivial</a:t>
            </a:r>
          </a:p>
        </p:txBody>
      </p:sp>
      <p:pic>
        <p:nvPicPr>
          <p:cNvPr id="2050" name="Picture 2" descr="non-canon Star Trek Wiki ...">
            <a:extLst>
              <a:ext uri="{FF2B5EF4-FFF2-40B4-BE49-F238E27FC236}">
                <a16:creationId xmlns:a16="http://schemas.microsoft.com/office/drawing/2014/main" id="{4394BC50-025B-351F-01E8-D53153DE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89" y="1608666"/>
            <a:ext cx="6049123" cy="461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8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Hosted Payload Providers</a:t>
            </a:r>
          </a:p>
        </p:txBody>
      </p:sp>
      <p:pic>
        <p:nvPicPr>
          <p:cNvPr id="6146" name="Picture 2" descr="SpaceX Store">
            <a:extLst>
              <a:ext uri="{FF2B5EF4-FFF2-40B4-BE49-F238E27FC236}">
                <a16:creationId xmlns:a16="http://schemas.microsoft.com/office/drawing/2014/main" id="{99426003-443F-84A9-004D-3A3DEDE0E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01" y="2509840"/>
            <a:ext cx="2508250" cy="7524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148" name="Picture 4" descr="Intelsat">
            <a:extLst>
              <a:ext uri="{FF2B5EF4-FFF2-40B4-BE49-F238E27FC236}">
                <a16:creationId xmlns:a16="http://schemas.microsoft.com/office/drawing/2014/main" id="{8A39DC9F-0603-447A-2B67-C7EB6CD0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2509840"/>
            <a:ext cx="28575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3Harris Announces Divestiture of Visual Information Solutions Business |  Business Wire">
            <a:extLst>
              <a:ext uri="{FF2B5EF4-FFF2-40B4-BE49-F238E27FC236}">
                <a16:creationId xmlns:a16="http://schemas.microsoft.com/office/drawing/2014/main" id="{8306C4E8-6516-0283-3506-1308F3BD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366236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75AB1-FA66-BD59-E16E-43BF614BE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359" y="4410074"/>
            <a:ext cx="3284934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0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Bus Vendors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AIRBUS</a:t>
            </a:r>
          </a:p>
          <a:p>
            <a:r>
              <a:rPr lang="en-US" dirty="0"/>
              <a:t>Blue Canyon</a:t>
            </a:r>
          </a:p>
          <a:p>
            <a:r>
              <a:rPr lang="en-US" dirty="0"/>
              <a:t>Honeywell</a:t>
            </a:r>
          </a:p>
          <a:p>
            <a:r>
              <a:rPr lang="en-US" dirty="0"/>
              <a:t>Lockheed Martin</a:t>
            </a:r>
          </a:p>
          <a:p>
            <a:r>
              <a:rPr lang="en-US" dirty="0"/>
              <a:t>Loft Orbital</a:t>
            </a:r>
          </a:p>
          <a:p>
            <a:r>
              <a:rPr lang="en-US" dirty="0"/>
              <a:t>Northrop Grumman</a:t>
            </a:r>
          </a:p>
          <a:p>
            <a:r>
              <a:rPr lang="en-US" dirty="0"/>
              <a:t>Thales</a:t>
            </a:r>
          </a:p>
          <a:p>
            <a:endParaRPr lang="en-US" dirty="0"/>
          </a:p>
        </p:txBody>
      </p:sp>
      <p:pic>
        <p:nvPicPr>
          <p:cNvPr id="8198" name="Picture 6" descr="Airbus Defence &amp; Space | Find a data partner | Find a business partner |  Ordnance Survey">
            <a:extLst>
              <a:ext uri="{FF2B5EF4-FFF2-40B4-BE49-F238E27FC236}">
                <a16:creationId xmlns:a16="http://schemas.microsoft.com/office/drawing/2014/main" id="{3B2A99B7-9BF1-63C0-A530-204B9A5C8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1866900"/>
            <a:ext cx="3019425" cy="15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39769-EBCE-401D-D5E7-95340A9E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75" y="1866900"/>
            <a:ext cx="2857500" cy="142875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8204" name="Picture 12" descr="Honeywell">
            <a:extLst>
              <a:ext uri="{FF2B5EF4-FFF2-40B4-BE49-F238E27FC236}">
                <a16:creationId xmlns:a16="http://schemas.microsoft.com/office/drawing/2014/main" id="{A448D1D8-77CC-CEB7-4CF2-0425620C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113" y="2390775"/>
            <a:ext cx="19716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95449-6C08-46B7-DEA9-28FE851D5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49" y="3792539"/>
            <a:ext cx="3809993" cy="571499"/>
          </a:xfrm>
          <a:prstGeom prst="rect">
            <a:avLst/>
          </a:prstGeom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805124C2-A5F7-A089-22E7-285BE643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100" y="3754439"/>
            <a:ext cx="1733549" cy="11556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9695E-BFE6-1268-7204-E7B7218E9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748" y="4779963"/>
            <a:ext cx="3306267" cy="754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7A32B6-6A46-20B9-4A3B-528A56849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1225" y="3744913"/>
            <a:ext cx="2124298" cy="8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8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Launch Vendors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Arianespace</a:t>
            </a:r>
          </a:p>
          <a:p>
            <a:r>
              <a:rPr lang="en-US" dirty="0"/>
              <a:t>Blue Origin</a:t>
            </a:r>
          </a:p>
          <a:p>
            <a:r>
              <a:rPr lang="en-US" dirty="0"/>
              <a:t>Rocket Lab</a:t>
            </a:r>
          </a:p>
          <a:p>
            <a:r>
              <a:rPr lang="en-US" dirty="0"/>
              <a:t>SpaceX</a:t>
            </a:r>
          </a:p>
          <a:p>
            <a:r>
              <a:rPr lang="en-US" dirty="0"/>
              <a:t>United Launch Alliance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50B3D-00ED-CBDE-90E2-18382E0A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4" y="1977231"/>
            <a:ext cx="3644773" cy="5953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220" name="Picture 4" descr="Blue Origin Info Session - Office of Professional Practice - Purdue  University">
            <a:extLst>
              <a:ext uri="{FF2B5EF4-FFF2-40B4-BE49-F238E27FC236}">
                <a16:creationId xmlns:a16="http://schemas.microsoft.com/office/drawing/2014/main" id="{5A815289-C555-7568-7D3C-39984EC2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413" y="4333874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E70FD-47E4-C86C-14CC-44D5DE6EA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047" y="2886471"/>
            <a:ext cx="352425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EDDEE-66C6-9E14-FB8D-81ECD3868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005" y="4333874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998E6-C4EE-196E-90E8-0723CE33C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888" y="200977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GSaaS</a:t>
            </a:r>
            <a:r>
              <a:rPr lang="en-US" b="1" dirty="0">
                <a:solidFill>
                  <a:srgbClr val="00B0F0"/>
                </a:solidFill>
              </a:rPr>
              <a:t> &amp; GEPs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Station as a Service &amp; Ground Entry Point Vendors</a:t>
            </a:r>
          </a:p>
          <a:p>
            <a:pPr lvl="1"/>
            <a:r>
              <a:rPr lang="en-US" dirty="0"/>
              <a:t>Satellite As A Service - AWS Ground Station</a:t>
            </a:r>
          </a:p>
          <a:p>
            <a:pPr lvl="1"/>
            <a:r>
              <a:rPr lang="en-US" dirty="0"/>
              <a:t>Azure Orbital Ground Station as Service</a:t>
            </a:r>
          </a:p>
          <a:p>
            <a:pPr lvl="1"/>
            <a:r>
              <a:rPr lang="en-US" dirty="0"/>
              <a:t>KSAT Global Ground Station Network</a:t>
            </a:r>
          </a:p>
          <a:p>
            <a:endParaRPr lang="en-US" dirty="0"/>
          </a:p>
        </p:txBody>
      </p:sp>
      <p:pic>
        <p:nvPicPr>
          <p:cNvPr id="10242" name="Picture 2" descr="Extending Azure to space with Azure Orbital! - Microsoft Community Hub">
            <a:extLst>
              <a:ext uri="{FF2B5EF4-FFF2-40B4-BE49-F238E27FC236}">
                <a16:creationId xmlns:a16="http://schemas.microsoft.com/office/drawing/2014/main" id="{F693A503-CF79-2850-B064-61D02258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208572"/>
            <a:ext cx="3624263" cy="248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SAT, Kongsberg Satellite Services - Space Foundation">
            <a:extLst>
              <a:ext uri="{FF2B5EF4-FFF2-40B4-BE49-F238E27FC236}">
                <a16:creationId xmlns:a16="http://schemas.microsoft.com/office/drawing/2014/main" id="{C965770C-9E7B-2845-A969-D18FC2FD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2076450"/>
            <a:ext cx="2857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WS Ground Station Getting Started">
            <a:extLst>
              <a:ext uri="{FF2B5EF4-FFF2-40B4-BE49-F238E27FC236}">
                <a16:creationId xmlns:a16="http://schemas.microsoft.com/office/drawing/2014/main" id="{277129C9-A244-58F7-4669-80BD121E8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32890"/>
            <a:ext cx="7343257" cy="276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87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Non-Cyber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Satellite Tracking</a:t>
            </a:r>
          </a:p>
          <a:p>
            <a:r>
              <a:rPr lang="en-US" dirty="0"/>
              <a:t>Lasers</a:t>
            </a:r>
          </a:p>
          <a:p>
            <a:r>
              <a:rPr lang="en-US" dirty="0"/>
              <a:t>Missiles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7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OSINT Satellite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https://satellitemap.space/</a:t>
            </a:r>
            <a:r>
              <a:rPr lang="en-US" dirty="0"/>
              <a:t>                                                           </a:t>
            </a:r>
            <a:r>
              <a:rPr lang="en-US" dirty="0">
                <a:hlinkClick r:id="rId4"/>
              </a:rPr>
              <a:t>https://www.n2yo.com/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E3B79-FAC3-92D5-9B34-B6632B966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44" y="2568576"/>
            <a:ext cx="4532364" cy="425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24DFAE-3D51-F194-A272-3301BE3F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666" y="2568576"/>
            <a:ext cx="6121412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3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D91-0736-1F4F-A117-C12ED19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EE28-54D7-D34D-9925-5FE0ED2C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US Army successfully tested the TRW-built Mid-Infrared Advanced Chemical Laser (MIRACL) at the White Sands Missile Range, New Mexico, on 17 October, 1997</a:t>
            </a:r>
          </a:p>
          <a:p>
            <a:pPr lvl="1"/>
            <a:r>
              <a:rPr lang="en-US" dirty="0">
                <a:hlinkClick r:id="rId3"/>
              </a:rPr>
              <a:t>https://www.flightglobal.com/anti-satellite-laser-test-is-successful/17857.article</a:t>
            </a:r>
            <a:endParaRPr lang="en-US" dirty="0">
              <a:hlinkClick r:id="rId4"/>
            </a:endParaRPr>
          </a:p>
          <a:p>
            <a:r>
              <a:rPr lang="en-US" dirty="0"/>
              <a:t>Russia and China are attacking US satellites with lasers</a:t>
            </a:r>
          </a:p>
          <a:p>
            <a:pPr lvl="1"/>
            <a:r>
              <a:rPr lang="en-US" dirty="0">
                <a:hlinkClick r:id="rId4"/>
              </a:rPr>
              <a:t>https://www.independent.co.uk/space/russia-china-attack-us-satellites-lasers-b1972406.html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58E1E-EC1B-7CFF-7F96-E67E2733F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699" y="4217494"/>
            <a:ext cx="3846459" cy="2564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89A99-559B-28F3-C8FE-1CB86CAA7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4" y="4669349"/>
            <a:ext cx="4019032" cy="21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0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25235D"/>
      </a:dk2>
      <a:lt2>
        <a:srgbClr val="E1FAFF"/>
      </a:lt2>
      <a:accent1>
        <a:srgbClr val="9BEBFF"/>
      </a:accent1>
      <a:accent2>
        <a:srgbClr val="95DB63"/>
      </a:accent2>
      <a:accent3>
        <a:srgbClr val="4B8CD2"/>
      </a:accent3>
      <a:accent4>
        <a:srgbClr val="3B3772"/>
      </a:accent4>
      <a:accent5>
        <a:srgbClr val="25235D"/>
      </a:accent5>
      <a:accent6>
        <a:srgbClr val="FECB07"/>
      </a:accent6>
      <a:hlink>
        <a:srgbClr val="4B8CD2"/>
      </a:hlink>
      <a:folHlink>
        <a:srgbClr val="9969D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FrontierSec_template" id="{A5C2A5C5-8635-C745-A531-637D3C4D3D7D}" vid="{EBFA59B2-B31A-3949-B5A1-7EBCB2A67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6CCE17DEF4944CB97427DA1E57ADD9" ma:contentTypeVersion="3" ma:contentTypeDescription="Create a new document." ma:contentTypeScope="" ma:versionID="e9947752967767a93bdd3927901137e5">
  <xsd:schema xmlns:xsd="http://www.w3.org/2001/XMLSchema" xmlns:xs="http://www.w3.org/2001/XMLSchema" xmlns:p="http://schemas.microsoft.com/office/2006/metadata/properties" xmlns:ns3="a719d01a-3856-4026-a021-0d70486df50e" targetNamespace="http://schemas.microsoft.com/office/2006/metadata/properties" ma:root="true" ma:fieldsID="cbdba2842dcad93883014470eea845db" ns3:_="">
    <xsd:import namespace="a719d01a-3856-4026-a021-0d70486df5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9d01a-3856-4026-a021-0d70486df5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44DD92-C07D-42C1-9D76-C451C9491D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19d01a-3856-4026-a021-0d70486df5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3E0BF0-2261-460C-B6F1-2FE3B1CADD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7A12BF-DCFE-440F-9FF6-F4C2C08F58E6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719d01a-3856-4026-a021-0d70486df50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FinalFrontierSec_template</Template>
  <TotalTime>14057</TotalTime>
  <Words>690</Words>
  <Application>Microsoft Office PowerPoint</Application>
  <PresentationFormat>Widescreen</PresentationFormat>
  <Paragraphs>131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Exo 2 SemiBold</vt:lpstr>
      <vt:lpstr>Montserrat</vt:lpstr>
      <vt:lpstr>Office Theme</vt:lpstr>
      <vt:lpstr>Lecture Five</vt:lpstr>
      <vt:lpstr>Critical Infrastructure? </vt:lpstr>
      <vt:lpstr>Hosted Payload Providers</vt:lpstr>
      <vt:lpstr>Bus Vendors</vt:lpstr>
      <vt:lpstr>Launch Vendors</vt:lpstr>
      <vt:lpstr>GSaaS &amp; GEPs</vt:lpstr>
      <vt:lpstr>Non-Cyber Concerns</vt:lpstr>
      <vt:lpstr>OSINT Satellite Tracking</vt:lpstr>
      <vt:lpstr>Lasers</vt:lpstr>
      <vt:lpstr>Guidance / Standards / Policy</vt:lpstr>
      <vt:lpstr>Law and Regulation</vt:lpstr>
      <vt:lpstr>Academia / Resource Organizations</vt:lpstr>
      <vt:lpstr>Hack-a-Sat</vt:lpstr>
      <vt:lpstr>Customer Base</vt:lpstr>
      <vt:lpstr>https://sagroups.ieee.org/3349/the-project/</vt:lpstr>
      <vt:lpstr>The IEEE Effort</vt:lpstr>
      <vt:lpstr>The IEEE Effort</vt:lpstr>
      <vt:lpstr>PowerPoint Presentation</vt:lpstr>
      <vt:lpstr>The IEEE Effort</vt:lpstr>
      <vt:lpstr>Rich Purnell Maneuver</vt:lpstr>
      <vt:lpstr>Beep boop</vt:lpstr>
      <vt:lpstr>Star Trek TNG Contagion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&amp; Space</dc:title>
  <dc:creator>jake oakley</dc:creator>
  <cp:lastModifiedBy>jake oakley</cp:lastModifiedBy>
  <cp:revision>277</cp:revision>
  <dcterms:created xsi:type="dcterms:W3CDTF">2019-09-18T19:41:55Z</dcterms:created>
  <dcterms:modified xsi:type="dcterms:W3CDTF">2024-08-06T02:44:40Z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0x0101008B6CCE17DEF4944CB97427DA1E57ADD9</vt:lpwstr>
  </property>
</Properties>
</file>